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64" r:id="rId4"/>
    <p:sldId id="258" r:id="rId5"/>
    <p:sldId id="260" r:id="rId6"/>
    <p:sldId id="259" r:id="rId7"/>
    <p:sldId id="267" r:id="rId8"/>
    <p:sldId id="269" r:id="rId9"/>
    <p:sldId id="265" r:id="rId10"/>
    <p:sldId id="256" r:id="rId11"/>
    <p:sldId id="280" r:id="rId12"/>
    <p:sldId id="272" r:id="rId13"/>
    <p:sldId id="278" r:id="rId14"/>
    <p:sldId id="271" r:id="rId15"/>
    <p:sldId id="279" r:id="rId16"/>
    <p:sldId id="270" r:id="rId17"/>
    <p:sldId id="275" r:id="rId18"/>
    <p:sldId id="274" r:id="rId19"/>
    <p:sldId id="273" r:id="rId20"/>
    <p:sldId id="277" r:id="rId21"/>
    <p:sldId id="262" r:id="rId22"/>
    <p:sldId id="26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54853D-472B-448C-AEEA-70AAD5EDEEC4}">
          <p14:sldIdLst>
            <p14:sldId id="263"/>
            <p14:sldId id="266"/>
            <p14:sldId id="264"/>
            <p14:sldId id="258"/>
            <p14:sldId id="260"/>
            <p14:sldId id="259"/>
            <p14:sldId id="267"/>
            <p14:sldId id="269"/>
            <p14:sldId id="265"/>
            <p14:sldId id="256"/>
            <p14:sldId id="280"/>
            <p14:sldId id="272"/>
            <p14:sldId id="278"/>
            <p14:sldId id="271"/>
            <p14:sldId id="279"/>
            <p14:sldId id="270"/>
            <p14:sldId id="275"/>
            <p14:sldId id="274"/>
            <p14:sldId id="273"/>
            <p14:sldId id="277"/>
            <p14:sldId id="262"/>
          </p14:sldIdLst>
        </p14:section>
        <p14:section name="Раздел без заголовка" id="{1A5ACDB2-5495-441D-870F-819FD9BA1BF3}">
          <p14:sldIdLst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48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73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42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1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2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5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58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69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280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62EAF-73A6-4540-905C-6EFF612AF81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46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catherineasquithgallery.com/uploads/posts/2021-02/1613678556_30-p-fon-dlya-prezentatsii-po-eksperimentirovan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" y="0"/>
            <a:ext cx="916435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2216" y="1268760"/>
            <a:ext cx="64087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«Роль семьи в развитии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исследовательской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ребенка».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3861048"/>
            <a:ext cx="299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Подготовила: Катышова И.А.</a:t>
            </a:r>
          </a:p>
        </p:txBody>
      </p:sp>
    </p:spTree>
    <p:extLst>
      <p:ext uri="{BB962C8B-B14F-4D97-AF65-F5344CB8AC3E}">
        <p14:creationId xmlns:p14="http://schemas.microsoft.com/office/powerpoint/2010/main" val="65324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91543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Образование нового </a:t>
            </a:r>
            <a:r>
              <a:rPr lang="ru-RU" sz="3200" dirty="0" smtClean="0"/>
              <a:t>цвета, путем смешивания </a:t>
            </a:r>
            <a:r>
              <a:rPr lang="ru-RU" sz="3200" dirty="0"/>
              <a:t>двух цветов.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841" y="2162631"/>
            <a:ext cx="4846711" cy="3635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5651" y="2162014"/>
            <a:ext cx="4846709" cy="36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5015" y="260648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Образование нового цвета, путем смешивания двух цветов.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4"/>
          <a:stretch/>
        </p:blipFill>
        <p:spPr>
          <a:xfrm>
            <a:off x="41106" y="2060848"/>
            <a:ext cx="4622334" cy="386050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9"/>
          <a:stretch/>
        </p:blipFill>
        <p:spPr bwMode="auto">
          <a:xfrm>
            <a:off x="4647594" y="2060847"/>
            <a:ext cx="4496406" cy="387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564904"/>
            <a:ext cx="4716017" cy="35359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4"/>
          <a:stretch/>
        </p:blipFill>
        <p:spPr>
          <a:xfrm>
            <a:off x="4421134" y="2564903"/>
            <a:ext cx="4500160" cy="35359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620688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Образование нового цвета, путем смешивания двух цветов.</a:t>
            </a:r>
          </a:p>
        </p:txBody>
      </p:sp>
    </p:spTree>
    <p:extLst>
      <p:ext uri="{BB962C8B-B14F-4D97-AF65-F5344CB8AC3E}">
        <p14:creationId xmlns:p14="http://schemas.microsoft.com/office/powerpoint/2010/main" val="28073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ochemu4ka.ru/_ld/116/11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0" y="-1"/>
            <a:ext cx="9155440" cy="68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5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4064" y="49878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Можно ли поймать воздух?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3538" r="28858" b="19454"/>
          <a:stretch/>
        </p:blipFill>
        <p:spPr>
          <a:xfrm rot="5400000">
            <a:off x="537146" y="774785"/>
            <a:ext cx="3367388" cy="41033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72496" y="1886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Воздух есть везде и мы </a:t>
            </a:r>
            <a:r>
              <a:rPr lang="ru-RU" sz="2800" dirty="0" smtClean="0"/>
              <a:t>его ощущаем</a:t>
            </a:r>
            <a:r>
              <a:rPr lang="ru-RU" sz="28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9"/>
          <a:stretch/>
        </p:blipFill>
        <p:spPr>
          <a:xfrm>
            <a:off x="4398256" y="1142747"/>
            <a:ext cx="4464496" cy="2894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1" r="9500" b="28194"/>
          <a:stretch/>
        </p:blipFill>
        <p:spPr>
          <a:xfrm>
            <a:off x="2051720" y="4037085"/>
            <a:ext cx="5362308" cy="27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3" r="3550"/>
          <a:stretch/>
        </p:blipFill>
        <p:spPr>
          <a:xfrm>
            <a:off x="92906" y="1491907"/>
            <a:ext cx="5216291" cy="4988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4321" y="2112494"/>
            <a:ext cx="4992041" cy="3744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587" y="332656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Определение ветра 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09" t="17976" r="50000" b="-17976"/>
          <a:stretch/>
        </p:blipFill>
        <p:spPr>
          <a:xfrm rot="5400000">
            <a:off x="945311" y="41141"/>
            <a:ext cx="6101252" cy="6480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0734" y="476672"/>
            <a:ext cx="4322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/>
              <a:t>Свойство снега 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1374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20076" b="5926"/>
          <a:stretch/>
        </p:blipFill>
        <p:spPr>
          <a:xfrm rot="5400000">
            <a:off x="143067" y="677353"/>
            <a:ext cx="2775163" cy="2846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6"/>
          <a:stretch/>
        </p:blipFill>
        <p:spPr>
          <a:xfrm rot="5400000">
            <a:off x="3248169" y="699979"/>
            <a:ext cx="2794829" cy="2883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30351" b="19734"/>
          <a:stretch/>
        </p:blipFill>
        <p:spPr>
          <a:xfrm rot="5400000">
            <a:off x="6192570" y="748530"/>
            <a:ext cx="2749303" cy="26780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02990" y="66110"/>
            <a:ext cx="4938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Зачем нужна земля?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/>
          <a:stretch/>
        </p:blipFill>
        <p:spPr>
          <a:xfrm rot="5400000">
            <a:off x="5127028" y="3293092"/>
            <a:ext cx="3325296" cy="3715271"/>
          </a:xfrm>
          <a:prstGeom prst="rect">
            <a:avLst/>
          </a:prstGeom>
        </p:spPr>
      </p:pic>
      <p:pic>
        <p:nvPicPr>
          <p:cNvPr id="10" name="Picture 2" descr="http://kolokol.obr-tacin.ru/images/news/konsultatcii_starshego_vospitateli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3251" r="12477" b="16889"/>
          <a:stretch/>
        </p:blipFill>
        <p:spPr bwMode="auto">
          <a:xfrm>
            <a:off x="323528" y="3622357"/>
            <a:ext cx="3888432" cy="30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6742" y="1830794"/>
            <a:ext cx="4261881" cy="3196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33265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Живая природа 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12821" r="4447"/>
          <a:stretch/>
        </p:blipFill>
        <p:spPr>
          <a:xfrm rot="5400000">
            <a:off x="5241192" y="1929563"/>
            <a:ext cx="4553711" cy="3222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68"/>
          <a:stretch/>
        </p:blipFill>
        <p:spPr>
          <a:xfrm rot="5400000">
            <a:off x="3027922" y="3100870"/>
            <a:ext cx="3384003" cy="34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984" y="1846259"/>
            <a:ext cx="5388092" cy="4041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0515" y="1846261"/>
            <a:ext cx="5388091" cy="40410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571" y="116632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Покормите птиц зимой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7768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3678531_12-p-fon-dlya-prezentatsii-po-eksperimentirovan-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3"/>
          <a:stretch/>
        </p:blipFill>
        <p:spPr bwMode="auto">
          <a:xfrm>
            <a:off x="0" y="-2288"/>
            <a:ext cx="9144000" cy="68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78488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«Самое лучшее открытие – то,</a:t>
            </a:r>
          </a:p>
          <a:p>
            <a:r>
              <a:rPr lang="ru-RU" sz="3200" b="1" dirty="0"/>
              <a:t>которое ребенок сделал сам».</a:t>
            </a:r>
          </a:p>
          <a:p>
            <a:pPr algn="r"/>
            <a:r>
              <a:rPr lang="ru-RU" sz="3200" b="1" dirty="0"/>
              <a:t>Ральф У. </a:t>
            </a:r>
            <a:r>
              <a:rPr lang="ru-RU" sz="3200" b="1" dirty="0" err="1" smtClean="0"/>
              <a:t>Эмерсон</a:t>
            </a:r>
            <a:endParaRPr lang="ru-RU" sz="3200" b="1" dirty="0" smtClean="0"/>
          </a:p>
          <a:p>
            <a:pPr algn="r"/>
            <a:endParaRPr lang="ru-RU" sz="32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Для развития личности дошкольника большое значение имеет</a:t>
            </a:r>
          </a:p>
          <a:p>
            <a:r>
              <a:rPr lang="ru-RU" dirty="0"/>
              <a:t>представление о взаимосвязи человека и природы. Овладение способами практического взаимодействия с окружающей средой. В этом огромную роль играет </a:t>
            </a:r>
            <a:r>
              <a:rPr lang="ru-RU" dirty="0" err="1"/>
              <a:t>поисково</a:t>
            </a:r>
            <a:r>
              <a:rPr lang="ru-RU" dirty="0"/>
              <a:t> – исследовательская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971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3" y="116632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Свойство и качество 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дерева, пластмассы, бумаги и 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металла.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2"/>
          <a:stretch/>
        </p:blipFill>
        <p:spPr>
          <a:xfrm rot="5400000">
            <a:off x="1773605" y="1451060"/>
            <a:ext cx="5369771" cy="51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op-fon.com/uploads/posts/2023-01/1675127230_top-fon-com-p-fon-dlya-prezentatsii-eksperimentirovani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catherineasquithgallery.com/uploads/posts/2021-02/1613678498_9-p-fon-dlya-prezentatsii-po-eksperimentirovan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720840"/>
            <a:ext cx="54726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Итог:</a:t>
            </a:r>
            <a:br>
              <a:rPr lang="ru-RU" dirty="0"/>
            </a:br>
            <a:r>
              <a:rPr lang="ru-RU" dirty="0"/>
              <a:t>Если мы хотим, чтобы исследовательская деятельность проводилась и дома, необходимо каждому родителю давать индивидуально конкретное задание. Это обязывает к решению поставленной задачи не только детей, но и родителей. Родителей, как и детей, необходимо не только заинтересовать, но и похвалить за проведенную работу. Несмотря на большую занятость, в выполнении конкретного задания отказа не будет.</a:t>
            </a:r>
          </a:p>
        </p:txBody>
      </p:sp>
    </p:spTree>
    <p:extLst>
      <p:ext uri="{BB962C8B-B14F-4D97-AF65-F5344CB8AC3E}">
        <p14:creationId xmlns:p14="http://schemas.microsoft.com/office/powerpoint/2010/main" val="160711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s://catherineasquithgallery.com/uploads/posts/2021-02/1613678563_31-p-fon-dlya-prezentatsii-po-eksperimentirovan-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50" y="1"/>
            <a:ext cx="9284570" cy="69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6234" y="1988840"/>
            <a:ext cx="517608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3000"/>
              </a:spcAft>
            </a:pPr>
            <a:r>
              <a:rPr lang="ru-RU" b="1" dirty="0"/>
              <a:t>Младший возраст – самое благоприятное время для исследования</a:t>
            </a:r>
            <a:r>
              <a:rPr lang="ru-RU" b="1" dirty="0" smtClean="0"/>
              <a:t>.</a:t>
            </a:r>
            <a:r>
              <a:rPr lang="ru-RU" b="1" dirty="0"/>
              <a:t> Все, что окружает малыша –вызывает у него интерес Он любит исследовать</a:t>
            </a:r>
            <a:r>
              <a:rPr lang="en-US" b="1" dirty="0"/>
              <a:t> </a:t>
            </a:r>
            <a:r>
              <a:rPr lang="ru-RU" b="1" dirty="0"/>
              <a:t>новые</a:t>
            </a:r>
            <a:r>
              <a:rPr lang="en-US" b="1" dirty="0"/>
              <a:t> </a:t>
            </a:r>
            <a:r>
              <a:rPr lang="ru-RU" b="1" dirty="0"/>
              <a:t>предметы,</a:t>
            </a:r>
            <a:r>
              <a:rPr lang="en-US" b="1" dirty="0"/>
              <a:t> </a:t>
            </a:r>
            <a:r>
              <a:rPr lang="ru-RU" b="1" dirty="0"/>
              <a:t>экспериментировать </a:t>
            </a:r>
            <a:r>
              <a:rPr lang="ru-RU" b="1" dirty="0" smtClean="0"/>
              <a:t>с</a:t>
            </a:r>
            <a:r>
              <a:rPr lang="en-US" b="1" dirty="0" smtClean="0"/>
              <a:t> </a:t>
            </a:r>
            <a:r>
              <a:rPr lang="ru-RU" b="1" dirty="0" smtClean="0"/>
              <a:t>разнообразными</a:t>
            </a:r>
            <a:r>
              <a:rPr lang="en-US" b="1" dirty="0" smtClean="0"/>
              <a:t> </a:t>
            </a:r>
            <a:r>
              <a:rPr lang="ru-RU" b="1" dirty="0"/>
              <a:t>веществами и </a:t>
            </a:r>
            <a:r>
              <a:rPr lang="ru-RU" b="1" dirty="0" smtClean="0"/>
              <a:t>материалами:</a:t>
            </a:r>
            <a:r>
              <a:rPr lang="en-US" b="1" dirty="0" smtClean="0"/>
              <a:t> </a:t>
            </a:r>
            <a:r>
              <a:rPr lang="ru-RU" b="1" dirty="0" smtClean="0"/>
              <a:t>водой</a:t>
            </a:r>
            <a:r>
              <a:rPr lang="ru-RU" b="1" dirty="0"/>
              <a:t>, песком,</a:t>
            </a:r>
            <a:r>
              <a:rPr lang="en-US" b="1" dirty="0"/>
              <a:t> </a:t>
            </a:r>
            <a:r>
              <a:rPr lang="ru-RU" b="1" dirty="0"/>
              <a:t>снегом, глиной, красками.</a:t>
            </a:r>
          </a:p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97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68761_168-p-fon-dlya-prezentatsii-v-detskom-sadu-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8748" y="1988840"/>
            <a:ext cx="710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экспериментально – исследовательской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>
              <a:spcAft>
                <a:spcPts val="600"/>
              </a:spcAft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развитие у детей познавательной активности, любознательности, стремление </a:t>
            </a:r>
            <a:r>
              <a:rPr lang="ru-RU" sz="2400" dirty="0" smtClean="0"/>
              <a:t>к самостоятельному </a:t>
            </a:r>
            <a:r>
              <a:rPr lang="ru-RU" sz="2400" dirty="0"/>
              <a:t>познанию и размышлению.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6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904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1472"/>
            <a:ext cx="8568952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адачи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 – исследовательской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Расширять </a:t>
            </a:r>
            <a:r>
              <a:rPr lang="ru-RU" dirty="0"/>
              <a:t>представления детей о свойствах (прочность, </a:t>
            </a:r>
            <a:r>
              <a:rPr lang="ru-RU" dirty="0" smtClean="0"/>
              <a:t>твердость,</a:t>
            </a:r>
            <a:r>
              <a:rPr lang="en-US" dirty="0" smtClean="0"/>
              <a:t> </a:t>
            </a:r>
            <a:r>
              <a:rPr lang="ru-RU" dirty="0" smtClean="0"/>
              <a:t>мягкость</a:t>
            </a:r>
            <a:r>
              <a:rPr lang="ru-RU" dirty="0"/>
              <a:t>) материала (дерево, бумага, ткань, глина, пластмасса).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Способствовать </a:t>
            </a:r>
            <a:r>
              <a:rPr lang="ru-RU" dirty="0"/>
              <a:t>овладению способами обследования предметов, включая простейшие опыты (тонет - не тонет, рвется - не рвется). Предлагать группировать и классифицировать хорошо знакомые </a:t>
            </a:r>
            <a:r>
              <a:rPr lang="ru-RU" dirty="0" smtClean="0"/>
              <a:t>предметы.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Развивать </a:t>
            </a:r>
            <a:r>
              <a:rPr lang="ru-RU" dirty="0"/>
              <a:t>интерес к окружающему миру, стремление познать его в познавательно- исследовательской деятельности, насыщенной эмоциями (удивление, сомнение, любопытство, любознательность и др</a:t>
            </a:r>
            <a:r>
              <a:rPr lang="ru-RU" dirty="0" smtClean="0"/>
              <a:t>.)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Учить </a:t>
            </a:r>
            <a:r>
              <a:rPr lang="ru-RU" dirty="0"/>
              <a:t>определять цвет, величину, форму, вес (легкий, тяжелый) </a:t>
            </a:r>
            <a:r>
              <a:rPr lang="ru-RU" dirty="0" smtClean="0"/>
              <a:t>предметов.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Знакомить </a:t>
            </a:r>
            <a:r>
              <a:rPr lang="ru-RU" dirty="0"/>
              <a:t>с материалами (дерево, бумага, ткань, глина, пластмасса), их свойствами (прочность, твердость, мягкость</a:t>
            </a:r>
            <a:r>
              <a:rPr lang="ru-RU" dirty="0" smtClean="0"/>
              <a:t>).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Поощрять </a:t>
            </a:r>
            <a:r>
              <a:rPr lang="ru-RU" dirty="0"/>
              <a:t>исследовательский интерес, проводить простейшие наблюдения. Учить способам обследования предметов, включая простейшие опыты (тонет – не тонет, рвется – не рвется).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Учить </a:t>
            </a:r>
            <a:r>
              <a:rPr lang="ru-RU" dirty="0"/>
              <a:t>группировать и классифицировать знакомые </a:t>
            </a:r>
            <a:r>
              <a:rPr lang="ru-RU" dirty="0" smtClean="0"/>
              <a:t>предметы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Учить </a:t>
            </a:r>
            <a:r>
              <a:rPr lang="ru-RU" dirty="0"/>
              <a:t>применять при обследовании предметов как свои способы обследования, так и некоторые рациональные приемы, приобретенные в процессе взаимодействия со взрослым.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0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trafaret-decor.ru/sites/default/files/2022-12/%D0%A4%D0%BE%D0%BD%20%D0%B4%D0%BB%D1%8F%20%D0%BF%D1%80%D0%B5%D0%B7%D0%B5%D0%BD%D1%82%D0%B0%D1%86%D0%B8%D0%B8%20%D0%BF%D1%80%D0%BE%D1%84%D0%B5%D1%81%D1%81%D0%B8%D0%B8%20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8" y="0"/>
            <a:ext cx="9144000" cy="668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228688"/>
            <a:ext cx="691276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/>
              <a:t>Организация идет по трем </a:t>
            </a:r>
            <a:r>
              <a:rPr lang="ru-RU" sz="2800" b="1" dirty="0" smtClean="0"/>
              <a:t>направлениям:</a:t>
            </a:r>
            <a:endParaRPr lang="en-US" sz="2800" b="1" dirty="0" smtClean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700" dirty="0" smtClean="0"/>
              <a:t>живая </a:t>
            </a:r>
            <a:r>
              <a:rPr lang="ru-RU" sz="2700" dirty="0"/>
              <a:t>природа ( многообразие живых организмов как приспособление к окружающей среде, характерные особенности в различных климатических условиях </a:t>
            </a:r>
            <a:r>
              <a:rPr lang="ru-RU" sz="2700" dirty="0" smtClean="0"/>
              <a:t>);</a:t>
            </a:r>
            <a:endParaRPr lang="en-US" sz="2700" dirty="0" smtClean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700" dirty="0" smtClean="0"/>
              <a:t>неживая </a:t>
            </a:r>
            <a:r>
              <a:rPr lang="ru-RU" sz="2700" dirty="0"/>
              <a:t>природа ( воздух, вода, почва, электричество, звук, свет, цвет, вес и др. </a:t>
            </a:r>
            <a:r>
              <a:rPr lang="ru-RU" sz="2700" dirty="0" smtClean="0"/>
              <a:t>);</a:t>
            </a:r>
            <a:endParaRPr lang="en-US" sz="2700" dirty="0" smtClean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700" dirty="0" smtClean="0"/>
              <a:t>человек </a:t>
            </a:r>
            <a:r>
              <a:rPr lang="ru-RU" sz="2700" dirty="0"/>
              <a:t>( функционирование организма, рукотворный мир, материалы и их свойства, преобразование предметов ) .</a:t>
            </a:r>
          </a:p>
        </p:txBody>
      </p:sp>
    </p:spTree>
    <p:extLst>
      <p:ext uri="{BB962C8B-B14F-4D97-AF65-F5344CB8AC3E}">
        <p14:creationId xmlns:p14="http://schemas.microsoft.com/office/powerpoint/2010/main" val="34305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s://catherineasquithgallery.com/uploads/posts/2021-02/1613678571_19-p-fon-dlya-prezentatsii-po-eksperimentirovan-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655" r="1277"/>
          <a:stretch/>
        </p:blipFill>
        <p:spPr bwMode="auto">
          <a:xfrm>
            <a:off x="-4552" y="0"/>
            <a:ext cx="9185064" cy="684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1340768"/>
            <a:ext cx="52565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В процессе экспериментирования дети учатся</a:t>
            </a:r>
            <a:r>
              <a:rPr lang="ru-RU" dirty="0" smtClean="0"/>
              <a:t>: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Видеть и выделять проблему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Принимать и ставить цели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Решать проблемы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Анализировать объект и явления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Выделять существенные признаки и связи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Отбирать средства и материалы для</a:t>
            </a:r>
          </a:p>
          <a:p>
            <a:pPr>
              <a:spcAft>
                <a:spcPts val="600"/>
              </a:spcAft>
            </a:pPr>
            <a:r>
              <a:rPr lang="ru-RU" dirty="0"/>
              <a:t>самостоятельной деятельности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Осуществлять эксперимент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Выдвигать гипотезы, </a:t>
            </a:r>
            <a:r>
              <a:rPr lang="ru-RU"/>
              <a:t>предположения</a:t>
            </a:r>
            <a:r>
              <a:rPr lang="ru-RU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Делать выводы.</a:t>
            </a:r>
          </a:p>
        </p:txBody>
      </p:sp>
    </p:spTree>
    <p:extLst>
      <p:ext uri="{BB962C8B-B14F-4D97-AF65-F5344CB8AC3E}">
        <p14:creationId xmlns:p14="http://schemas.microsoft.com/office/powerpoint/2010/main" val="52986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5/1620231173_9-phonoteka_org-p-fon-dlya-prezentatsii-opiti-i-eksperimenti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0" y="-1"/>
            <a:ext cx="9159920" cy="689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Формы взаимодействия с родителями воспитанников.</a:t>
            </a:r>
          </a:p>
          <a:p>
            <a:r>
              <a:rPr lang="ru-RU" dirty="0"/>
              <a:t>- Анкетирование родителей.</a:t>
            </a:r>
          </a:p>
          <a:p>
            <a:r>
              <a:rPr lang="ru-RU" dirty="0"/>
              <a:t>- Привлечение к созданию познавательно- развивающей среды в группе.</a:t>
            </a:r>
          </a:p>
          <a:p>
            <a:r>
              <a:rPr lang="ru-RU" dirty="0"/>
              <a:t>- Оформление наглядной агитации в родительском уголке: консультации ,</a:t>
            </a:r>
          </a:p>
          <a:p>
            <a:r>
              <a:rPr lang="ru-RU" dirty="0"/>
              <a:t>памятки, рекомендации.</a:t>
            </a:r>
          </a:p>
          <a:p>
            <a:r>
              <a:rPr lang="ru-RU" dirty="0"/>
              <a:t>-Родительские собрания, на которых родители узнают о форме организации</a:t>
            </a:r>
          </a:p>
          <a:p>
            <a:r>
              <a:rPr lang="ru-RU" dirty="0"/>
              <a:t>исследовательской работы, знакомя с исследовательскими методами</a:t>
            </a:r>
          </a:p>
          <a:p>
            <a:r>
              <a:rPr lang="ru-RU" dirty="0"/>
              <a:t>обучения.</a:t>
            </a:r>
          </a:p>
          <a:p>
            <a:r>
              <a:rPr lang="ru-RU" dirty="0"/>
              <a:t>- Открытые мероприятия для родителей.</a:t>
            </a:r>
          </a:p>
          <a:p>
            <a:r>
              <a:rPr lang="ru-RU" dirty="0"/>
              <a:t>- Оформление папки «Мои открытия», тематические ширмы – передвижки,</a:t>
            </a:r>
          </a:p>
          <a:p>
            <a:r>
              <a:rPr lang="ru-RU" dirty="0"/>
              <a:t>выставки, мини – библиотеки и т. п.</a:t>
            </a:r>
          </a:p>
          <a:p>
            <a:r>
              <a:rPr lang="ru-RU" dirty="0"/>
              <a:t>- Совместно </a:t>
            </a:r>
            <a:r>
              <a:rPr lang="ru-RU" dirty="0" err="1"/>
              <a:t>детско</a:t>
            </a:r>
            <a:r>
              <a:rPr lang="ru-RU" dirty="0"/>
              <a:t> – взрослое творчество (оформление альбомов,</a:t>
            </a:r>
          </a:p>
          <a:p>
            <a:r>
              <a:rPr lang="ru-RU" dirty="0"/>
              <a:t>плакатов, Фоторепортажи и др.).</a:t>
            </a:r>
          </a:p>
          <a:p>
            <a:r>
              <a:rPr lang="ru-RU" dirty="0"/>
              <a:t>- Совместная </a:t>
            </a:r>
            <a:r>
              <a:rPr lang="ru-RU" dirty="0" err="1"/>
              <a:t>детско</a:t>
            </a:r>
            <a:r>
              <a:rPr lang="ru-RU" dirty="0"/>
              <a:t> – взрослая познавательно- исследовательская</a:t>
            </a:r>
          </a:p>
          <a:p>
            <a:r>
              <a:rPr lang="ru-RU" dirty="0"/>
              <a:t>деятельность. В условиях тесного взаимодействия с семьей в группе могут</a:t>
            </a:r>
          </a:p>
          <a:p>
            <a:r>
              <a:rPr lang="ru-RU" dirty="0"/>
              <a:t>быть проведены следующие исследования «Дом в котором я живу», «Осень</a:t>
            </a:r>
          </a:p>
          <a:p>
            <a:r>
              <a:rPr lang="ru-RU" dirty="0"/>
              <a:t>вкусное время года», «Почему тает снег» и др. (чтение, наблюдения,</a:t>
            </a:r>
          </a:p>
          <a:p>
            <a:r>
              <a:rPr lang="ru-RU" dirty="0"/>
              <a:t>экскурсия, эксперименты).</a:t>
            </a:r>
          </a:p>
          <a:p>
            <a:r>
              <a:rPr lang="ru-RU" dirty="0"/>
              <a:t>- Экспериментирование родителей с детьми в домашних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79775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s://fs.znanio.ru/d5af0e/33/31/38c0998b8a79d940757e64e87523f85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4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1584" y="908720"/>
            <a:ext cx="7704856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FF0000"/>
                </a:solidFill>
              </a:rPr>
              <a:t>Советы, которые помогают в совместной работе родителей и </a:t>
            </a:r>
            <a:r>
              <a:rPr lang="ru-RU" sz="2800" b="1" i="1" dirty="0" smtClean="0">
                <a:solidFill>
                  <a:srgbClr val="FF0000"/>
                </a:solidFill>
              </a:rPr>
              <a:t>педагога:</a:t>
            </a:r>
            <a:endParaRPr lang="en-US" sz="2800" b="1" i="1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не </a:t>
            </a:r>
            <a:r>
              <a:rPr lang="ru-RU" sz="2000" dirty="0"/>
              <a:t>следует отмахиваться от желаний ребенка, ведь в основе этого «любопытства» лежит любознательность, в результате которой появляется потребность в </a:t>
            </a:r>
            <a:r>
              <a:rPr lang="ru-RU" sz="2000" dirty="0" smtClean="0"/>
              <a:t>исследовании;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никогда </a:t>
            </a:r>
            <a:r>
              <a:rPr lang="ru-RU" sz="2000" dirty="0"/>
              <a:t>не отказываться от совместных действий с ребенком, игр и т. п</a:t>
            </a:r>
            <a:r>
              <a:rPr lang="ru-RU" sz="2000" dirty="0" smtClean="0"/>
              <a:t>.;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нельзя </a:t>
            </a:r>
            <a:r>
              <a:rPr lang="ru-RU" sz="2000" dirty="0"/>
              <a:t>запрещать исследовательскую деятельность, т. к. это сковывает активность и самостоятельность </a:t>
            </a:r>
            <a:r>
              <a:rPr lang="ru-RU" sz="2000" dirty="0" smtClean="0"/>
              <a:t>;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нельзя </a:t>
            </a:r>
            <a:r>
              <a:rPr lang="ru-RU" sz="2000" dirty="0"/>
              <a:t>указывать на ошибки и недостатки, т. к. осознание своей не успешности гасит интерес к этому виду </a:t>
            </a:r>
            <a:r>
              <a:rPr lang="ru-RU" sz="2000" dirty="0" smtClean="0"/>
              <a:t>деятельности;</a:t>
            </a:r>
            <a:endParaRPr lang="ru-RU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надо </a:t>
            </a:r>
            <a:r>
              <a:rPr lang="ru-RU" sz="2000" dirty="0"/>
              <a:t>учить детей доводить начатое дело до конца и давать положительную оценку деятельности.</a:t>
            </a:r>
            <a:br>
              <a:rPr lang="ru-RU" sz="2000" dirty="0"/>
            </a:b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6045</TotalTime>
  <Words>754</Words>
  <Application>Microsoft Office PowerPoint</Application>
  <PresentationFormat>Экран (4:3)</PresentationFormat>
  <Paragraphs>75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</cp:revision>
  <dcterms:created xsi:type="dcterms:W3CDTF">2023-04-14T11:31:52Z</dcterms:created>
  <dcterms:modified xsi:type="dcterms:W3CDTF">2023-04-28T09:48:37Z</dcterms:modified>
</cp:coreProperties>
</file>