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6" r:id="rId3"/>
    <p:sldId id="264" r:id="rId4"/>
    <p:sldId id="258" r:id="rId5"/>
    <p:sldId id="260" r:id="rId6"/>
    <p:sldId id="259" r:id="rId7"/>
    <p:sldId id="267" r:id="rId8"/>
    <p:sldId id="269" r:id="rId9"/>
    <p:sldId id="265" r:id="rId10"/>
    <p:sldId id="256" r:id="rId11"/>
    <p:sldId id="280" r:id="rId12"/>
    <p:sldId id="272" r:id="rId13"/>
    <p:sldId id="284" r:id="rId14"/>
    <p:sldId id="278" r:id="rId15"/>
    <p:sldId id="271" r:id="rId16"/>
    <p:sldId id="279" r:id="rId17"/>
    <p:sldId id="270" r:id="rId18"/>
    <p:sldId id="275" r:id="rId19"/>
    <p:sldId id="274" r:id="rId20"/>
    <p:sldId id="282" r:id="rId21"/>
    <p:sldId id="283" r:id="rId22"/>
    <p:sldId id="273" r:id="rId23"/>
    <p:sldId id="277" r:id="rId24"/>
    <p:sldId id="262" r:id="rId25"/>
    <p:sldId id="281" r:id="rId26"/>
    <p:sldId id="268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A54853D-472B-448C-AEEA-70AAD5EDEEC4}">
          <p14:sldIdLst>
            <p14:sldId id="263"/>
            <p14:sldId id="266"/>
            <p14:sldId id="264"/>
            <p14:sldId id="258"/>
            <p14:sldId id="260"/>
            <p14:sldId id="259"/>
            <p14:sldId id="267"/>
            <p14:sldId id="269"/>
            <p14:sldId id="265"/>
            <p14:sldId id="256"/>
            <p14:sldId id="280"/>
            <p14:sldId id="272"/>
            <p14:sldId id="284"/>
            <p14:sldId id="278"/>
            <p14:sldId id="271"/>
            <p14:sldId id="279"/>
            <p14:sldId id="270"/>
            <p14:sldId id="275"/>
            <p14:sldId id="274"/>
            <p14:sldId id="282"/>
            <p14:sldId id="283"/>
            <p14:sldId id="273"/>
            <p14:sldId id="277"/>
            <p14:sldId id="262"/>
            <p14:sldId id="281"/>
          </p14:sldIdLst>
        </p14:section>
        <p14:section name="Раздел без заголовка" id="{1A5ACDB2-5495-441D-870F-819FD9BA1BF3}">
          <p14:sldIdLst>
            <p14:sldId id="26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2EAF-73A6-4540-905C-6EFF612AF81F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6CC67-551E-419F-91D7-96F79C719B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487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2EAF-73A6-4540-905C-6EFF612AF81F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6CC67-551E-419F-91D7-96F79C719B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732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2EAF-73A6-4540-905C-6EFF612AF81F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6CC67-551E-419F-91D7-96F79C719B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426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2EAF-73A6-4540-905C-6EFF612AF81F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6CC67-551E-419F-91D7-96F79C719B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014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2EAF-73A6-4540-905C-6EFF612AF81F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6CC67-551E-419F-91D7-96F79C719B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223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2EAF-73A6-4540-905C-6EFF612AF81F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6CC67-551E-419F-91D7-96F79C719B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554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2EAF-73A6-4540-905C-6EFF612AF81F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6CC67-551E-419F-91D7-96F79C719B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587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2EAF-73A6-4540-905C-6EFF612AF81F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6CC67-551E-419F-91D7-96F79C719B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697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2EAF-73A6-4540-905C-6EFF612AF81F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6CC67-551E-419F-91D7-96F79C719B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26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2EAF-73A6-4540-905C-6EFF612AF81F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6CC67-551E-419F-91D7-96F79C719B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2EAF-73A6-4540-905C-6EFF612AF81F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6CC67-551E-419F-91D7-96F79C719B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280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62EAF-73A6-4540-905C-6EFF612AF81F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6CC67-551E-419F-91D7-96F79C719B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466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6" y="1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https://catherineasquithgallery.com/uploads/posts/2021-02/1613678556_30-p-fon-dlya-prezentatsii-po-eksperimentirovan-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0" y="0"/>
            <a:ext cx="916435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52216" y="1268760"/>
            <a:ext cx="64087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«Роль семьи в развитии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поисково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исследовательской</a:t>
            </a:r>
          </a:p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ребенка».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915816" y="3861048"/>
            <a:ext cx="2997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Подготовила: Катышова И.А.</a:t>
            </a:r>
          </a:p>
        </p:txBody>
      </p:sp>
    </p:spTree>
    <p:extLst>
      <p:ext uri="{BB962C8B-B14F-4D97-AF65-F5344CB8AC3E}">
        <p14:creationId xmlns:p14="http://schemas.microsoft.com/office/powerpoint/2010/main" val="65324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191543"/>
            <a:ext cx="84249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Образование нового </a:t>
            </a:r>
            <a:r>
              <a:rPr lang="ru-RU" sz="3200" dirty="0" smtClean="0"/>
              <a:t>цвета, путем смешивания </a:t>
            </a:r>
            <a:r>
              <a:rPr lang="ru-RU" sz="3200" dirty="0"/>
              <a:t>двух цветов.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841" y="2162631"/>
            <a:ext cx="4846711" cy="36350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05651" y="2162014"/>
            <a:ext cx="4846709" cy="363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1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55015" y="260648"/>
            <a:ext cx="71287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Образование нового цвета, путем смешивания двух цветов.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14"/>
          <a:stretch/>
        </p:blipFill>
        <p:spPr>
          <a:xfrm>
            <a:off x="41106" y="2060848"/>
            <a:ext cx="4622334" cy="3860503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99"/>
          <a:stretch/>
        </p:blipFill>
        <p:spPr bwMode="auto">
          <a:xfrm>
            <a:off x="4647594" y="2060847"/>
            <a:ext cx="4496406" cy="387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68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564904"/>
            <a:ext cx="4716017" cy="35359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4"/>
          <a:stretch/>
        </p:blipFill>
        <p:spPr>
          <a:xfrm>
            <a:off x="4421134" y="2564903"/>
            <a:ext cx="4500160" cy="353595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71600" y="620688"/>
            <a:ext cx="72728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</a:rPr>
              <a:t>Образование нового цвета, путем смешивания двух цветов.</a:t>
            </a:r>
          </a:p>
        </p:txBody>
      </p:sp>
    </p:spTree>
    <p:extLst>
      <p:ext uri="{BB962C8B-B14F-4D97-AF65-F5344CB8AC3E}">
        <p14:creationId xmlns:p14="http://schemas.microsoft.com/office/powerpoint/2010/main" val="280736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71600" y="620688"/>
            <a:ext cx="72728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</a:rPr>
              <a:t>Образование нового цвета, путем смешивания двух цветов.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772816"/>
            <a:ext cx="2721217" cy="48377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772816"/>
            <a:ext cx="2715434" cy="482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7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pochemu4ka.ru/_ld/116/116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40" y="-1"/>
            <a:ext cx="9155440" cy="686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552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4064" y="49878"/>
            <a:ext cx="38884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Можно ли поймать воздух?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52" t="3538" r="28858" b="19454"/>
          <a:stretch/>
        </p:blipFill>
        <p:spPr>
          <a:xfrm rot="5400000">
            <a:off x="537146" y="774785"/>
            <a:ext cx="3367388" cy="410331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272496" y="18864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/>
              <a:t>Воздух есть везде и мы </a:t>
            </a:r>
            <a:r>
              <a:rPr lang="ru-RU" sz="2800" dirty="0" smtClean="0"/>
              <a:t>его ощущаем</a:t>
            </a:r>
            <a:r>
              <a:rPr lang="ru-RU" sz="2800" dirty="0"/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59"/>
          <a:stretch/>
        </p:blipFill>
        <p:spPr>
          <a:xfrm>
            <a:off x="4398256" y="1142747"/>
            <a:ext cx="4464496" cy="28943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1" r="9500" b="28194"/>
          <a:stretch/>
        </p:blipFill>
        <p:spPr>
          <a:xfrm>
            <a:off x="2051720" y="4037085"/>
            <a:ext cx="5362308" cy="275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44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4"/>
          <a:stretch/>
        </p:blipFill>
        <p:spPr>
          <a:xfrm rot="5400000">
            <a:off x="5134223" y="1812902"/>
            <a:ext cx="4112235" cy="37440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3587" y="332656"/>
            <a:ext cx="7416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</a:rPr>
              <a:t>Определение ветра </a:t>
            </a:r>
            <a:endParaRPr lang="ru-RU" sz="4800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89"/>
          <a:stretch/>
        </p:blipFill>
        <p:spPr>
          <a:xfrm>
            <a:off x="107503" y="1628800"/>
            <a:ext cx="5251847" cy="411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97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09" t="17976" r="50000" b="-17976"/>
          <a:stretch/>
        </p:blipFill>
        <p:spPr>
          <a:xfrm rot="5400000">
            <a:off x="945311" y="41141"/>
            <a:ext cx="6101252" cy="64807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10734" y="476672"/>
            <a:ext cx="43225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 smtClean="0"/>
              <a:t>Свойство снега 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413744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1" r="20076" b="5926"/>
          <a:stretch/>
        </p:blipFill>
        <p:spPr>
          <a:xfrm rot="5400000">
            <a:off x="143067" y="677353"/>
            <a:ext cx="2775163" cy="28462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06"/>
          <a:stretch/>
        </p:blipFill>
        <p:spPr>
          <a:xfrm rot="5400000">
            <a:off x="3248169" y="699979"/>
            <a:ext cx="2794829" cy="28834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9" r="30351" b="19734"/>
          <a:stretch/>
        </p:blipFill>
        <p:spPr>
          <a:xfrm rot="5400000">
            <a:off x="6192570" y="748530"/>
            <a:ext cx="2749303" cy="267807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02990" y="66110"/>
            <a:ext cx="49380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/>
              <a:t>Зачем нужна земля?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0"/>
          <a:stretch/>
        </p:blipFill>
        <p:spPr>
          <a:xfrm rot="5400000">
            <a:off x="5127028" y="3293092"/>
            <a:ext cx="3325296" cy="3715271"/>
          </a:xfrm>
          <a:prstGeom prst="rect">
            <a:avLst/>
          </a:prstGeom>
        </p:spPr>
      </p:pic>
      <p:pic>
        <p:nvPicPr>
          <p:cNvPr id="10" name="Picture 2" descr="http://kolokol.obr-tacin.ru/images/news/konsultatcii_starshego_vospitatelia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8" t="3251" r="12477" b="16889"/>
          <a:stretch/>
        </p:blipFill>
        <p:spPr bwMode="auto">
          <a:xfrm>
            <a:off x="323528" y="3622357"/>
            <a:ext cx="3888432" cy="305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74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3" y="1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16742" y="1830794"/>
            <a:ext cx="4261881" cy="31964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95736" y="332656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</a:rPr>
              <a:t>Живая природа </a:t>
            </a:r>
            <a:endParaRPr lang="ru-RU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" t="12821" r="4447"/>
          <a:stretch/>
        </p:blipFill>
        <p:spPr>
          <a:xfrm rot="5400000">
            <a:off x="5241192" y="1929563"/>
            <a:ext cx="4553711" cy="32221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68"/>
          <a:stretch/>
        </p:blipFill>
        <p:spPr>
          <a:xfrm rot="5400000">
            <a:off x="3027922" y="3100870"/>
            <a:ext cx="3384003" cy="34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65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atherineasquithgallery.com/uploads/posts/2021-02/1613678531_12-p-fon-dlya-prezentatsii-po-eksperimentirovan-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93"/>
          <a:stretch/>
        </p:blipFill>
        <p:spPr bwMode="auto">
          <a:xfrm>
            <a:off x="0" y="-2288"/>
            <a:ext cx="9144000" cy="686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620688"/>
            <a:ext cx="7848872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«Самое лучшее открытие – то,</a:t>
            </a:r>
          </a:p>
          <a:p>
            <a:r>
              <a:rPr lang="ru-RU" sz="3200" b="1" dirty="0"/>
              <a:t>которое ребенок сделал сам».</a:t>
            </a:r>
          </a:p>
          <a:p>
            <a:pPr algn="r"/>
            <a:r>
              <a:rPr lang="ru-RU" sz="3200" b="1" dirty="0"/>
              <a:t>Ральф У. </a:t>
            </a:r>
            <a:r>
              <a:rPr lang="ru-RU" sz="3200" b="1" dirty="0" err="1" smtClean="0"/>
              <a:t>Эмерсон</a:t>
            </a:r>
            <a:endParaRPr lang="ru-RU" sz="3200" b="1" dirty="0" smtClean="0"/>
          </a:p>
          <a:p>
            <a:pPr algn="r"/>
            <a:endParaRPr lang="ru-RU" sz="32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Для развития личности дошкольника большое значение имеет</a:t>
            </a:r>
          </a:p>
          <a:p>
            <a:r>
              <a:rPr lang="ru-RU" dirty="0"/>
              <a:t>представление о взаимосвязи человека и природы. Овладение способами практического взаимодействия с окружающей средой. В этом огромную роль играет </a:t>
            </a:r>
            <a:r>
              <a:rPr lang="ru-RU" dirty="0" err="1"/>
              <a:t>поисково</a:t>
            </a:r>
            <a:r>
              <a:rPr lang="ru-RU" dirty="0"/>
              <a:t> – исследовательская деятельность.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49717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3" y="1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95736" y="332656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</a:rPr>
              <a:t>Живая природа </a:t>
            </a:r>
            <a:endParaRPr lang="ru-RU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12776"/>
            <a:ext cx="3651870" cy="48691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12776"/>
            <a:ext cx="3600400" cy="480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29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3" y="1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95736" y="332656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</a:rPr>
              <a:t>Свойства песка </a:t>
            </a:r>
            <a:endParaRPr lang="ru-RU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58" y="1268760"/>
            <a:ext cx="4029912" cy="53732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268760"/>
            <a:ext cx="4029912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37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9984" y="1846259"/>
            <a:ext cx="5388092" cy="40410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50515" y="1846261"/>
            <a:ext cx="5388091" cy="40410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9571" y="116632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/>
              <a:t>Покормите птиц зимой 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177686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3" y="116632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Свойство и качество </a:t>
            </a:r>
            <a:r>
              <a:rPr lang="ru-RU" sz="3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дерева, пластмассы, бумаги и </a:t>
            </a:r>
            <a:r>
              <a:rPr lang="ru-RU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металла.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82"/>
          <a:stretch/>
        </p:blipFill>
        <p:spPr>
          <a:xfrm rot="5400000">
            <a:off x="1773605" y="1451060"/>
            <a:ext cx="5369771" cy="510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4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54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340768"/>
            <a:ext cx="4464496" cy="53237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83873" y="416513"/>
            <a:ext cx="5976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Эксперименты с магнитом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35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op-fon.com/uploads/posts/2023-01/1675127230_top-fon-com-p-fon-dlya-prezentatsii-eksperimentirovanie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https://catherineasquithgallery.com/uploads/posts/2021-02/1613678498_9-p-fon-dlya-prezentatsii-po-eksperimentirovan-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1680" y="1720840"/>
            <a:ext cx="547260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Итог:</a:t>
            </a:r>
            <a:br>
              <a:rPr lang="ru-RU" dirty="0"/>
            </a:br>
            <a:r>
              <a:rPr lang="ru-RU" dirty="0"/>
              <a:t>Если мы хотим, чтобы исследовательская деятельность проводилась и дома, необходимо каждому родителю давать индивидуально конкретное задание. Это обязывает к решению поставленной задачи не только детей, но и родителей. Родителей, как и детей, необходимо не только заинтересовать, но и похвалить за проведенную работу. Несмотря на большую занятость, в выполнении конкретного задания отказа не будет.</a:t>
            </a:r>
          </a:p>
        </p:txBody>
      </p:sp>
    </p:spTree>
    <p:extLst>
      <p:ext uri="{BB962C8B-B14F-4D97-AF65-F5344CB8AC3E}">
        <p14:creationId xmlns:p14="http://schemas.microsoft.com/office/powerpoint/2010/main" val="1607111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https://catherineasquithgallery.com/uploads/posts/2021-02/1613678563_31-p-fon-dlya-prezentatsii-po-eksperimentirovan-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50" y="1"/>
            <a:ext cx="9284570" cy="696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76234" y="1988840"/>
            <a:ext cx="5176086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3000"/>
              </a:spcAft>
            </a:pPr>
            <a:r>
              <a:rPr lang="ru-RU" b="1" dirty="0"/>
              <a:t>Младший возраст – самое благоприятное время для исследования</a:t>
            </a:r>
            <a:r>
              <a:rPr lang="ru-RU" b="1" dirty="0" smtClean="0"/>
              <a:t>.</a:t>
            </a:r>
            <a:r>
              <a:rPr lang="ru-RU" b="1" dirty="0"/>
              <a:t> Все, что окружает малыша –вызывает у него интерес Он любит исследовать</a:t>
            </a:r>
            <a:r>
              <a:rPr lang="en-US" b="1" dirty="0"/>
              <a:t> </a:t>
            </a:r>
            <a:r>
              <a:rPr lang="ru-RU" b="1" dirty="0"/>
              <a:t>новые</a:t>
            </a:r>
            <a:r>
              <a:rPr lang="en-US" b="1" dirty="0"/>
              <a:t> </a:t>
            </a:r>
            <a:r>
              <a:rPr lang="ru-RU" b="1" dirty="0"/>
              <a:t>предметы,</a:t>
            </a:r>
            <a:r>
              <a:rPr lang="en-US" b="1" dirty="0"/>
              <a:t> </a:t>
            </a:r>
            <a:r>
              <a:rPr lang="ru-RU" b="1" dirty="0"/>
              <a:t>экспериментировать </a:t>
            </a:r>
            <a:r>
              <a:rPr lang="ru-RU" b="1" dirty="0" smtClean="0"/>
              <a:t>с</a:t>
            </a:r>
            <a:r>
              <a:rPr lang="en-US" b="1" dirty="0" smtClean="0"/>
              <a:t> </a:t>
            </a:r>
            <a:r>
              <a:rPr lang="ru-RU" b="1" dirty="0" smtClean="0"/>
              <a:t>разнообразными</a:t>
            </a:r>
            <a:r>
              <a:rPr lang="en-US" b="1" dirty="0" smtClean="0"/>
              <a:t> </a:t>
            </a:r>
            <a:r>
              <a:rPr lang="ru-RU" b="1" dirty="0"/>
              <a:t>веществами и </a:t>
            </a:r>
            <a:r>
              <a:rPr lang="ru-RU" b="1" dirty="0" smtClean="0"/>
              <a:t>материалами:</a:t>
            </a:r>
            <a:r>
              <a:rPr lang="en-US" b="1" dirty="0" smtClean="0"/>
              <a:t> </a:t>
            </a:r>
            <a:r>
              <a:rPr lang="ru-RU" b="1" dirty="0" smtClean="0"/>
              <a:t>водой</a:t>
            </a:r>
            <a:r>
              <a:rPr lang="ru-RU" b="1" dirty="0"/>
              <a:t>, песком,</a:t>
            </a:r>
            <a:r>
              <a:rPr lang="en-US" b="1" dirty="0"/>
              <a:t> </a:t>
            </a:r>
            <a:r>
              <a:rPr lang="ru-RU" b="1" dirty="0"/>
              <a:t>снегом, глиной, красками.</a:t>
            </a:r>
          </a:p>
          <a:p>
            <a:pPr>
              <a:lnSpc>
                <a:spcPct val="150000"/>
              </a:lnSpc>
              <a:spcAft>
                <a:spcPts val="3000"/>
              </a:spcAft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197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568761_168-p-fon-dlya-prezentatsii-v-detskom-sadu-1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08748" y="1988840"/>
            <a:ext cx="710136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экспериментально – исследовательской 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</a:p>
          <a:p>
            <a:pPr algn="ctr">
              <a:spcAft>
                <a:spcPts val="600"/>
              </a:spcAft>
            </a:pP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/>
              <a:t>развитие у детей познавательной активности, любознательности, стремление </a:t>
            </a:r>
            <a:r>
              <a:rPr lang="ru-RU" sz="2400" dirty="0" smtClean="0"/>
              <a:t>к самостоятельному </a:t>
            </a:r>
            <a:r>
              <a:rPr lang="ru-RU" sz="2400" dirty="0"/>
              <a:t>познанию и размышлению.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466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0904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528" y="11472"/>
            <a:ext cx="8568952" cy="6417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адачи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экспериментально – исследовательской деятельности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Расширять </a:t>
            </a:r>
            <a:r>
              <a:rPr lang="ru-RU" dirty="0"/>
              <a:t>представления детей о свойствах (прочность, </a:t>
            </a:r>
            <a:r>
              <a:rPr lang="ru-RU" dirty="0" smtClean="0"/>
              <a:t>твердость,</a:t>
            </a:r>
            <a:r>
              <a:rPr lang="en-US" dirty="0" smtClean="0"/>
              <a:t> </a:t>
            </a:r>
            <a:r>
              <a:rPr lang="ru-RU" dirty="0" smtClean="0"/>
              <a:t>мягкость</a:t>
            </a:r>
            <a:r>
              <a:rPr lang="ru-RU" dirty="0"/>
              <a:t>) материала (дерево, бумага, ткань, глина, пластмасса). 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Способствовать </a:t>
            </a:r>
            <a:r>
              <a:rPr lang="ru-RU" dirty="0"/>
              <a:t>овладению способами обследования предметов, включая простейшие опыты (тонет - не тонет, рвется - не рвется). Предлагать группировать и классифицировать хорошо знакомые </a:t>
            </a:r>
            <a:r>
              <a:rPr lang="ru-RU" dirty="0" smtClean="0"/>
              <a:t>предметы.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Развивать </a:t>
            </a:r>
            <a:r>
              <a:rPr lang="ru-RU" dirty="0"/>
              <a:t>интерес к окружающему миру, стремление познать его в познавательно- исследовательской деятельности, насыщенной эмоциями (удивление, сомнение, любопытство, любознательность и др</a:t>
            </a:r>
            <a:r>
              <a:rPr lang="ru-RU" dirty="0" smtClean="0"/>
              <a:t>.)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Учить </a:t>
            </a:r>
            <a:r>
              <a:rPr lang="ru-RU" dirty="0"/>
              <a:t>определять цвет, величину, форму, вес (легкий, тяжелый) </a:t>
            </a:r>
            <a:r>
              <a:rPr lang="ru-RU" dirty="0" smtClean="0"/>
              <a:t>предметов.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Знакомить </a:t>
            </a:r>
            <a:r>
              <a:rPr lang="ru-RU" dirty="0"/>
              <a:t>с материалами (дерево, бумага, ткань, глина, пластмасса), их свойствами (прочность, твердость, мягкость</a:t>
            </a:r>
            <a:r>
              <a:rPr lang="ru-RU" dirty="0" smtClean="0"/>
              <a:t>).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Поощрять </a:t>
            </a:r>
            <a:r>
              <a:rPr lang="ru-RU" dirty="0"/>
              <a:t>исследовательский интерес, проводить простейшие наблюдения. Учить способам обследования предметов, включая простейшие опыты (тонет – не тонет, рвется – не рвется). 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Учить </a:t>
            </a:r>
            <a:r>
              <a:rPr lang="ru-RU" dirty="0"/>
              <a:t>группировать и классифицировать знакомые </a:t>
            </a:r>
            <a:r>
              <a:rPr lang="ru-RU" dirty="0" smtClean="0"/>
              <a:t>предметы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Учить </a:t>
            </a:r>
            <a:r>
              <a:rPr lang="ru-RU" dirty="0"/>
              <a:t>применять при обследовании предметов как свои способы обследования, так и некоторые рациональные приемы, приобретенные в процессе взаимодействия со взрослым.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900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https://trafaret-decor.ru/sites/default/files/2022-12/%D0%A4%D0%BE%D0%BD%20%D0%B4%D0%BB%D1%8F%20%D0%BF%D1%80%D0%B5%D0%B7%D0%B5%D0%BD%D1%82%D0%B0%D1%86%D0%B8%D0%B8%20%D0%BF%D1%80%D0%BE%D1%84%D0%B5%D1%81%D1%81%D0%B8%D0%B8%20%281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88" y="0"/>
            <a:ext cx="9144000" cy="668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7704" y="228688"/>
            <a:ext cx="6912768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800" b="1" dirty="0"/>
              <a:t>Организация идет по трем </a:t>
            </a:r>
            <a:r>
              <a:rPr lang="ru-RU" sz="2800" b="1" dirty="0" smtClean="0"/>
              <a:t>направлениям:</a:t>
            </a:r>
            <a:endParaRPr lang="en-US" sz="2800" b="1" dirty="0" smtClean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2700" dirty="0" smtClean="0"/>
              <a:t>живая </a:t>
            </a:r>
            <a:r>
              <a:rPr lang="ru-RU" sz="2700" dirty="0"/>
              <a:t>природа ( многообразие живых организмов как приспособление к окружающей среде, характерные особенности в различных климатических условиях </a:t>
            </a:r>
            <a:r>
              <a:rPr lang="ru-RU" sz="2700" dirty="0" smtClean="0"/>
              <a:t>);</a:t>
            </a:r>
            <a:endParaRPr lang="en-US" sz="2700" dirty="0" smtClean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2700" dirty="0" smtClean="0"/>
              <a:t>неживая </a:t>
            </a:r>
            <a:r>
              <a:rPr lang="ru-RU" sz="2700" dirty="0"/>
              <a:t>природа ( воздух, вода, почва, электричество, звук, свет, цвет, вес и др. </a:t>
            </a:r>
            <a:r>
              <a:rPr lang="ru-RU" sz="2700" dirty="0" smtClean="0"/>
              <a:t>);</a:t>
            </a:r>
            <a:endParaRPr lang="en-US" sz="2700" dirty="0" smtClean="0"/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700" dirty="0" smtClean="0"/>
              <a:t>человек </a:t>
            </a:r>
            <a:r>
              <a:rPr lang="ru-RU" sz="2700" dirty="0"/>
              <a:t>( функционирование организма, рукотворный мир, материалы и их свойства, преобразование предметов ) .</a:t>
            </a:r>
          </a:p>
        </p:txBody>
      </p:sp>
    </p:spTree>
    <p:extLst>
      <p:ext uri="{BB962C8B-B14F-4D97-AF65-F5344CB8AC3E}">
        <p14:creationId xmlns:p14="http://schemas.microsoft.com/office/powerpoint/2010/main" val="343058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https://catherineasquithgallery.com/uploads/posts/2021-02/1613678571_19-p-fon-dlya-prezentatsii-po-eksperimentirovan-2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" t="655" r="1277"/>
          <a:stretch/>
        </p:blipFill>
        <p:spPr bwMode="auto">
          <a:xfrm>
            <a:off x="-4552" y="0"/>
            <a:ext cx="9185064" cy="684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63688" y="1340768"/>
            <a:ext cx="525658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dirty="0"/>
              <a:t>В процессе экспериментирования дети учатся</a:t>
            </a:r>
            <a:r>
              <a:rPr lang="ru-RU" dirty="0" smtClean="0"/>
              <a:t>:</a:t>
            </a:r>
            <a:endParaRPr lang="ru-RU" dirty="0"/>
          </a:p>
          <a:p>
            <a:pPr>
              <a:spcAft>
                <a:spcPts val="600"/>
              </a:spcAft>
            </a:pPr>
            <a:r>
              <a:rPr lang="ru-RU" dirty="0"/>
              <a:t>- Видеть и выделять проблему</a:t>
            </a:r>
            <a:r>
              <a:rPr lang="ru-RU" dirty="0" smtClean="0"/>
              <a:t>.</a:t>
            </a:r>
            <a:endParaRPr lang="ru-RU" dirty="0"/>
          </a:p>
          <a:p>
            <a:pPr>
              <a:spcAft>
                <a:spcPts val="600"/>
              </a:spcAft>
            </a:pPr>
            <a:r>
              <a:rPr lang="ru-RU" dirty="0"/>
              <a:t>- Принимать и ставить цели</a:t>
            </a:r>
            <a:r>
              <a:rPr lang="ru-RU" dirty="0" smtClean="0"/>
              <a:t>.</a:t>
            </a:r>
            <a:endParaRPr lang="ru-RU" dirty="0"/>
          </a:p>
          <a:p>
            <a:pPr>
              <a:spcAft>
                <a:spcPts val="600"/>
              </a:spcAft>
            </a:pPr>
            <a:r>
              <a:rPr lang="ru-RU" dirty="0"/>
              <a:t>- Решать проблемы</a:t>
            </a:r>
            <a:r>
              <a:rPr lang="ru-RU" dirty="0" smtClean="0"/>
              <a:t>.</a:t>
            </a:r>
            <a:endParaRPr lang="ru-RU" dirty="0"/>
          </a:p>
          <a:p>
            <a:pPr>
              <a:spcAft>
                <a:spcPts val="600"/>
              </a:spcAft>
            </a:pPr>
            <a:r>
              <a:rPr lang="ru-RU" dirty="0"/>
              <a:t>- Анализировать объект и явления</a:t>
            </a:r>
            <a:r>
              <a:rPr lang="ru-RU" dirty="0" smtClean="0"/>
              <a:t>.</a:t>
            </a:r>
            <a:endParaRPr lang="ru-RU" dirty="0"/>
          </a:p>
          <a:p>
            <a:pPr>
              <a:spcAft>
                <a:spcPts val="600"/>
              </a:spcAft>
            </a:pPr>
            <a:r>
              <a:rPr lang="ru-RU" dirty="0"/>
              <a:t>- Выделять существенные признаки и связи</a:t>
            </a:r>
            <a:r>
              <a:rPr lang="ru-RU" dirty="0" smtClean="0"/>
              <a:t>.</a:t>
            </a:r>
            <a:endParaRPr lang="ru-RU" dirty="0"/>
          </a:p>
          <a:p>
            <a:pPr>
              <a:spcAft>
                <a:spcPts val="600"/>
              </a:spcAft>
            </a:pPr>
            <a:r>
              <a:rPr lang="ru-RU" dirty="0"/>
              <a:t>- Отбирать средства и материалы для</a:t>
            </a:r>
          </a:p>
          <a:p>
            <a:pPr>
              <a:spcAft>
                <a:spcPts val="600"/>
              </a:spcAft>
            </a:pPr>
            <a:r>
              <a:rPr lang="ru-RU" dirty="0"/>
              <a:t>самостоятельной деятельности</a:t>
            </a:r>
            <a:r>
              <a:rPr lang="ru-RU" dirty="0" smtClean="0"/>
              <a:t>.</a:t>
            </a:r>
            <a:endParaRPr lang="ru-RU" dirty="0"/>
          </a:p>
          <a:p>
            <a:pPr>
              <a:spcAft>
                <a:spcPts val="600"/>
              </a:spcAft>
            </a:pPr>
            <a:r>
              <a:rPr lang="ru-RU" dirty="0"/>
              <a:t>- Осуществлять эксперимент</a:t>
            </a:r>
            <a:r>
              <a:rPr lang="ru-RU" dirty="0" smtClean="0"/>
              <a:t>.</a:t>
            </a:r>
            <a:endParaRPr lang="ru-RU" dirty="0"/>
          </a:p>
          <a:p>
            <a:pPr>
              <a:spcAft>
                <a:spcPts val="600"/>
              </a:spcAft>
            </a:pPr>
            <a:r>
              <a:rPr lang="ru-RU" dirty="0"/>
              <a:t>- Выдвигать гипотезы, </a:t>
            </a:r>
            <a:r>
              <a:rPr lang="ru-RU"/>
              <a:t>предположения</a:t>
            </a:r>
            <a:r>
              <a:rPr lang="ru-RU" smtClean="0"/>
              <a:t>.</a:t>
            </a:r>
            <a:endParaRPr lang="ru-RU" dirty="0"/>
          </a:p>
          <a:p>
            <a:pPr>
              <a:spcAft>
                <a:spcPts val="600"/>
              </a:spcAft>
            </a:pPr>
            <a:r>
              <a:rPr lang="ru-RU" dirty="0"/>
              <a:t>- Делать выводы.</a:t>
            </a:r>
          </a:p>
        </p:txBody>
      </p:sp>
    </p:spTree>
    <p:extLst>
      <p:ext uri="{BB962C8B-B14F-4D97-AF65-F5344CB8AC3E}">
        <p14:creationId xmlns:p14="http://schemas.microsoft.com/office/powerpoint/2010/main" val="529863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honoteka.org/uploads/posts/2021-05/1620231173_9-phonoteka_org-p-fon-dlya-prezentatsii-opiti-i-eksperimenti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20" y="-1"/>
            <a:ext cx="9159920" cy="689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332656"/>
            <a:ext cx="799288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Формы взаимодействия с родителями воспитанников.</a:t>
            </a:r>
          </a:p>
          <a:p>
            <a:r>
              <a:rPr lang="ru-RU" dirty="0"/>
              <a:t>- Анкетирование родителей.</a:t>
            </a:r>
          </a:p>
          <a:p>
            <a:r>
              <a:rPr lang="ru-RU" dirty="0"/>
              <a:t>- Привлечение к созданию познавательно- развивающей среды в группе.</a:t>
            </a:r>
          </a:p>
          <a:p>
            <a:r>
              <a:rPr lang="ru-RU" dirty="0"/>
              <a:t>- Оформление наглядной агитации в родительском уголке: консультации ,</a:t>
            </a:r>
          </a:p>
          <a:p>
            <a:r>
              <a:rPr lang="ru-RU" dirty="0"/>
              <a:t>памятки, рекомендации.</a:t>
            </a:r>
          </a:p>
          <a:p>
            <a:r>
              <a:rPr lang="ru-RU" dirty="0"/>
              <a:t>-Родительские собрания, на которых родители узнают о форме организации</a:t>
            </a:r>
          </a:p>
          <a:p>
            <a:r>
              <a:rPr lang="ru-RU" dirty="0"/>
              <a:t>исследовательской работы, знакомя с исследовательскими методами</a:t>
            </a:r>
          </a:p>
          <a:p>
            <a:r>
              <a:rPr lang="ru-RU" dirty="0"/>
              <a:t>обучения.</a:t>
            </a:r>
          </a:p>
          <a:p>
            <a:r>
              <a:rPr lang="ru-RU" dirty="0"/>
              <a:t>- Открытые мероприятия для родителей.</a:t>
            </a:r>
          </a:p>
          <a:p>
            <a:r>
              <a:rPr lang="ru-RU" dirty="0"/>
              <a:t>- Оформление папки «Мои открытия», тематические ширмы – передвижки,</a:t>
            </a:r>
          </a:p>
          <a:p>
            <a:r>
              <a:rPr lang="ru-RU" dirty="0"/>
              <a:t>выставки, мини – библиотеки и т. п.</a:t>
            </a:r>
          </a:p>
          <a:p>
            <a:r>
              <a:rPr lang="ru-RU" dirty="0"/>
              <a:t>- Совместно </a:t>
            </a:r>
            <a:r>
              <a:rPr lang="ru-RU" dirty="0" err="1"/>
              <a:t>детско</a:t>
            </a:r>
            <a:r>
              <a:rPr lang="ru-RU" dirty="0"/>
              <a:t> – взрослое творчество (оформление альбомов,</a:t>
            </a:r>
          </a:p>
          <a:p>
            <a:r>
              <a:rPr lang="ru-RU" dirty="0"/>
              <a:t>плакатов, Фоторепортажи и др.).</a:t>
            </a:r>
          </a:p>
          <a:p>
            <a:r>
              <a:rPr lang="ru-RU" dirty="0"/>
              <a:t>- Совместная </a:t>
            </a:r>
            <a:r>
              <a:rPr lang="ru-RU" dirty="0" err="1"/>
              <a:t>детско</a:t>
            </a:r>
            <a:r>
              <a:rPr lang="ru-RU" dirty="0"/>
              <a:t> – взрослая познавательно- исследовательская</a:t>
            </a:r>
          </a:p>
          <a:p>
            <a:r>
              <a:rPr lang="ru-RU" dirty="0"/>
              <a:t>деятельность. В условиях тесного взаимодействия с семьей в группе могут</a:t>
            </a:r>
          </a:p>
          <a:p>
            <a:r>
              <a:rPr lang="ru-RU" dirty="0"/>
              <a:t>быть проведены следующие исследования «Дом в котором я живу», «Осень</a:t>
            </a:r>
          </a:p>
          <a:p>
            <a:r>
              <a:rPr lang="ru-RU" dirty="0"/>
              <a:t>вкусное время года», «Почему тает снег» и др. (чтение, наблюдения,</a:t>
            </a:r>
          </a:p>
          <a:p>
            <a:r>
              <a:rPr lang="ru-RU" dirty="0"/>
              <a:t>экскурсия, эксперименты).</a:t>
            </a:r>
          </a:p>
          <a:p>
            <a:r>
              <a:rPr lang="ru-RU" dirty="0"/>
              <a:t>- Экспериментирование родителей с детьми в домашних условиях.</a:t>
            </a:r>
          </a:p>
        </p:txBody>
      </p:sp>
    </p:spTree>
    <p:extLst>
      <p:ext uri="{BB962C8B-B14F-4D97-AF65-F5344CB8AC3E}">
        <p14:creationId xmlns:p14="http://schemas.microsoft.com/office/powerpoint/2010/main" val="797752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https://fs.znanio.ru/d5af0e/33/31/38c0998b8a79d940757e64e87523f85ad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24"/>
            <a:ext cx="9144000" cy="686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1584" y="908720"/>
            <a:ext cx="7704856" cy="546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800" b="1" i="1" dirty="0">
                <a:solidFill>
                  <a:srgbClr val="FF0000"/>
                </a:solidFill>
              </a:rPr>
              <a:t>Советы, которые помогают в совместной работе родителей и </a:t>
            </a:r>
            <a:r>
              <a:rPr lang="ru-RU" sz="2800" b="1" i="1" dirty="0" smtClean="0">
                <a:solidFill>
                  <a:srgbClr val="FF0000"/>
                </a:solidFill>
              </a:rPr>
              <a:t>педагога:</a:t>
            </a:r>
            <a:endParaRPr lang="en-US" sz="2800" b="1" i="1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 smtClean="0"/>
              <a:t>не </a:t>
            </a:r>
            <a:r>
              <a:rPr lang="ru-RU" sz="2000" dirty="0"/>
              <a:t>следует отмахиваться от желаний ребенка, ведь в основе этого «любопытства» лежит любознательность, в результате которой появляется потребность в </a:t>
            </a:r>
            <a:r>
              <a:rPr lang="ru-RU" sz="2000" dirty="0" smtClean="0"/>
              <a:t>исследовании;</a:t>
            </a:r>
            <a:endParaRPr lang="en-US" sz="20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 smtClean="0"/>
              <a:t>никогда </a:t>
            </a:r>
            <a:r>
              <a:rPr lang="ru-RU" sz="2000" dirty="0"/>
              <a:t>не отказываться от совместных действий с ребенком, игр и т. п</a:t>
            </a:r>
            <a:r>
              <a:rPr lang="ru-RU" sz="2000" dirty="0" smtClean="0"/>
              <a:t>.;</a:t>
            </a:r>
            <a:endParaRPr lang="en-US" sz="20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 smtClean="0"/>
              <a:t>нельзя </a:t>
            </a:r>
            <a:r>
              <a:rPr lang="ru-RU" sz="2000" dirty="0"/>
              <a:t>запрещать исследовательскую деятельность, т. к. это сковывает активность и самостоятельность </a:t>
            </a:r>
            <a:r>
              <a:rPr lang="ru-RU" sz="2000" dirty="0" smtClean="0"/>
              <a:t>;</a:t>
            </a:r>
            <a:endParaRPr lang="en-US" sz="20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 smtClean="0"/>
              <a:t>нельзя </a:t>
            </a:r>
            <a:r>
              <a:rPr lang="ru-RU" sz="2000" dirty="0"/>
              <a:t>указывать на ошибки и недостатки, т. к. осознание своей не успешности гасит интерес к этому виду </a:t>
            </a:r>
            <a:r>
              <a:rPr lang="ru-RU" sz="2000" dirty="0" smtClean="0"/>
              <a:t>деятельности;</a:t>
            </a:r>
            <a:endParaRPr lang="ru-RU" sz="20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 smtClean="0"/>
              <a:t>надо </a:t>
            </a:r>
            <a:r>
              <a:rPr lang="ru-RU" sz="2000" dirty="0"/>
              <a:t>учить детей доводить начатое дело до конца и давать положительную оценку деятельности.</a:t>
            </a:r>
            <a:br>
              <a:rPr lang="ru-RU" sz="2000" dirty="0"/>
            </a:br>
            <a:endParaRPr lang="ru-RU" sz="20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83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6127</TotalTime>
  <Words>770</Words>
  <Application>Microsoft Office PowerPoint</Application>
  <PresentationFormat>Экран (4:3)</PresentationFormat>
  <Paragraphs>79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45</cp:revision>
  <dcterms:created xsi:type="dcterms:W3CDTF">2023-04-14T11:31:52Z</dcterms:created>
  <dcterms:modified xsi:type="dcterms:W3CDTF">2023-05-30T09:30:25Z</dcterms:modified>
</cp:coreProperties>
</file>